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53"/>
  </p:notesMasterIdLst>
  <p:sldIdLst>
    <p:sldId id="256" r:id="rId2"/>
    <p:sldId id="257" r:id="rId3"/>
    <p:sldId id="266" r:id="rId4"/>
    <p:sldId id="267" r:id="rId5"/>
    <p:sldId id="258" r:id="rId6"/>
    <p:sldId id="264" r:id="rId7"/>
    <p:sldId id="271" r:id="rId8"/>
    <p:sldId id="268" r:id="rId9"/>
    <p:sldId id="272" r:id="rId10"/>
    <p:sldId id="273" r:id="rId11"/>
    <p:sldId id="276" r:id="rId12"/>
    <p:sldId id="277" r:id="rId13"/>
    <p:sldId id="260" r:id="rId14"/>
    <p:sldId id="261" r:id="rId15"/>
    <p:sldId id="278" r:id="rId16"/>
    <p:sldId id="262" r:id="rId17"/>
    <p:sldId id="263" r:id="rId18"/>
    <p:sldId id="282" r:id="rId19"/>
    <p:sldId id="281" r:id="rId20"/>
    <p:sldId id="274" r:id="rId21"/>
    <p:sldId id="279" r:id="rId22"/>
    <p:sldId id="280" r:id="rId23"/>
    <p:sldId id="283" r:id="rId24"/>
    <p:sldId id="284" r:id="rId25"/>
    <p:sldId id="285" r:id="rId26"/>
    <p:sldId id="286" r:id="rId27"/>
    <p:sldId id="275" r:id="rId28"/>
    <p:sldId id="287" r:id="rId29"/>
    <p:sldId id="289" r:id="rId30"/>
    <p:sldId id="290" r:id="rId31"/>
    <p:sldId id="291" r:id="rId32"/>
    <p:sldId id="292" r:id="rId33"/>
    <p:sldId id="293" r:id="rId34"/>
    <p:sldId id="294" r:id="rId35"/>
    <p:sldId id="306" r:id="rId36"/>
    <p:sldId id="295" r:id="rId37"/>
    <p:sldId id="296" r:id="rId38"/>
    <p:sldId id="297" r:id="rId39"/>
    <p:sldId id="298" r:id="rId40"/>
    <p:sldId id="301" r:id="rId41"/>
    <p:sldId id="302" r:id="rId42"/>
    <p:sldId id="299" r:id="rId43"/>
    <p:sldId id="303" r:id="rId44"/>
    <p:sldId id="300" r:id="rId45"/>
    <p:sldId id="304" r:id="rId46"/>
    <p:sldId id="305" r:id="rId47"/>
    <p:sldId id="288" r:id="rId48"/>
    <p:sldId id="307" r:id="rId49"/>
    <p:sldId id="309" r:id="rId50"/>
    <p:sldId id="310" r:id="rId51"/>
    <p:sldId id="308" r:id="rId5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71" autoAdjust="0"/>
  </p:normalViewPr>
  <p:slideViewPr>
    <p:cSldViewPr>
      <p:cViewPr>
        <p:scale>
          <a:sx n="66" d="100"/>
          <a:sy n="66" d="100"/>
        </p:scale>
        <p:origin x="-948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1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4DF1F-A6ED-459E-8D31-297A98A6FA14}" type="datetimeFigureOut">
              <a:rPr lang="cs-CZ" smtClean="0"/>
              <a:t>22.9.2010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DD67E6-3CA9-45B0-9C48-B53A53F0E3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37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D67E6-3CA9-45B0-9C48-B53A53F0E3A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4146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CE36-9DDB-495C-8333-2D4237BB51D7}" type="datetime1">
              <a:rPr lang="cs-CZ" smtClean="0"/>
              <a:t>22.9.2010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C83DA-87F7-4FE9-B4E1-74F71CF5FFE6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284AD-26BF-4DF6-B561-A387910E06DC}" type="datetime1">
              <a:rPr lang="cs-CZ" smtClean="0"/>
              <a:t>22.9.2010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C83DA-87F7-4FE9-B4E1-74F71CF5FFE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82BB-4A29-41C5-96BA-DC666E592AE9}" type="datetime1">
              <a:rPr lang="cs-CZ" smtClean="0"/>
              <a:t>22.9.2010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C83DA-87F7-4FE9-B4E1-74F71CF5FFE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4AA29-03F9-4C4D-94C8-0E3E70D7E3DD}" type="datetime1">
              <a:rPr lang="cs-CZ" smtClean="0"/>
              <a:t>22.9.2010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C83DA-87F7-4FE9-B4E1-74F71CF5FFE6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58EF7-AACA-4D32-9891-305F52787B82}" type="datetime1">
              <a:rPr lang="cs-CZ" smtClean="0"/>
              <a:t>22.9.2010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C83DA-87F7-4FE9-B4E1-74F71CF5FFE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E5A23-2CE4-499C-90C5-6B7D40BB63FE}" type="datetime1">
              <a:rPr lang="cs-CZ" smtClean="0"/>
              <a:t>22.9.2010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C83DA-87F7-4FE9-B4E1-74F71CF5FFE6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04053-6A6D-4E66-AEEB-638D0E017A01}" type="datetime1">
              <a:rPr lang="cs-CZ" smtClean="0"/>
              <a:t>22.9.2010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C83DA-87F7-4FE9-B4E1-74F71CF5FFE6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FCDC-250A-40DA-8D8C-92B86AF00646}" type="datetime1">
              <a:rPr lang="cs-CZ" smtClean="0"/>
              <a:t>22.9.2010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C83DA-87F7-4FE9-B4E1-74F71CF5FFE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6250-E434-414F-957D-C2F127712C9A}" type="datetime1">
              <a:rPr lang="cs-CZ" smtClean="0"/>
              <a:t>22.9.2010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C83DA-87F7-4FE9-B4E1-74F71CF5FFE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85EDF-EEA5-49F0-B72E-67F1CE22E7F6}" type="datetime1">
              <a:rPr lang="cs-CZ" smtClean="0"/>
              <a:t>22.9.2010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C83DA-87F7-4FE9-B4E1-74F71CF5FFE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A3B36-7202-4932-99EE-B3E83B685BDB}" type="datetime1">
              <a:rPr lang="cs-CZ" smtClean="0"/>
              <a:t>22.9.2010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C83DA-87F7-4FE9-B4E1-74F71CF5FFE6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9AD806C-61E1-40D4-A4AD-22EC19680704}" type="datetime1">
              <a:rPr lang="cs-CZ" smtClean="0"/>
              <a:t>22.9.2010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90C83DA-87F7-4FE9-B4E1-74F71CF5FFE6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.jpeg"/><Relationship Id="rId7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2.jpeg"/><Relationship Id="rId7" Type="http://schemas.openxmlformats.org/officeDocument/2006/relationships/image" Target="../media/image37.jpeg"/><Relationship Id="rId12" Type="http://schemas.openxmlformats.org/officeDocument/2006/relationships/image" Target="../media/image4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2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10" Type="http://schemas.openxmlformats.org/officeDocument/2006/relationships/image" Target="../media/image12.jpeg"/><Relationship Id="rId4" Type="http://schemas.openxmlformats.org/officeDocument/2006/relationships/image" Target="../media/image8.jpe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8.jpeg"/><Relationship Id="rId7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11" Type="http://schemas.openxmlformats.org/officeDocument/2006/relationships/image" Target="../media/image24.jpeg"/><Relationship Id="rId5" Type="http://schemas.openxmlformats.org/officeDocument/2006/relationships/image" Target="../media/image20.jpeg"/><Relationship Id="rId10" Type="http://schemas.openxmlformats.org/officeDocument/2006/relationships/image" Target="../media/image23.jpeg"/><Relationship Id="rId4" Type="http://schemas.openxmlformats.org/officeDocument/2006/relationships/image" Target="../media/image19.jpe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4005064"/>
            <a:ext cx="6400800" cy="694928"/>
          </a:xfrm>
        </p:spPr>
        <p:txBody>
          <a:bodyPr/>
          <a:lstStyle/>
          <a:p>
            <a:pPr algn="ctr"/>
            <a:r>
              <a:rPr lang="cs-CZ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Září 2010</a:t>
            </a:r>
            <a:endParaRPr lang="cs-CZ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37517" y="1412776"/>
            <a:ext cx="846898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cap="none" spc="0" dirty="0" smtClean="0">
                <a:ln w="38100" cap="rnd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Vítáme Vás v novém </a:t>
            </a:r>
          </a:p>
          <a:p>
            <a:pPr algn="ctr"/>
            <a:r>
              <a:rPr lang="cs-CZ" sz="4400" b="1" cap="none" spc="0" dirty="0" smtClean="0">
                <a:ln w="38100" cap="rnd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Kulturně-společenském centru </a:t>
            </a:r>
          </a:p>
          <a:p>
            <a:pPr algn="ctr"/>
            <a:r>
              <a:rPr lang="cs-CZ" sz="4400" b="1" cap="none" spc="0" dirty="0" smtClean="0">
                <a:ln w="38100" cap="rnd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Holetín</a:t>
            </a:r>
          </a:p>
        </p:txBody>
      </p:sp>
      <p:pic>
        <p:nvPicPr>
          <p:cNvPr id="1026" name="Picture 2" descr="rop-nuts-rg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Love Is Blue Original Instrumental 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6750" out="4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5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90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6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2"/>
          <p:cNvSpPr txBox="1">
            <a:spLocks/>
          </p:cNvSpPr>
          <p:nvPr/>
        </p:nvSpPr>
        <p:spPr>
          <a:xfrm>
            <a:off x="899592" y="1844824"/>
            <a:ext cx="7200800" cy="172819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cs-CZ" sz="5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…ale pojďme zpátky časem…</a:t>
            </a:r>
            <a:br>
              <a:rPr lang="cs-CZ" sz="5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cs-CZ" sz="54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Font typeface="Georgia" pitchFamily="18" charset="0"/>
              <a:buNone/>
            </a:pPr>
            <a:endParaRPr lang="cs-CZ" sz="5400" dirty="0"/>
          </a:p>
          <a:p>
            <a:pPr marL="0" indent="0" algn="ctr">
              <a:buFont typeface="Georgia" pitchFamily="18" charset="0"/>
              <a:buNone/>
            </a:pPr>
            <a:endParaRPr lang="cs-CZ" sz="5400" dirty="0"/>
          </a:p>
        </p:txBody>
      </p:sp>
      <p:pic>
        <p:nvPicPr>
          <p:cNvPr id="6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311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8000">
        <p:split orient="vert"/>
      </p:transition>
    </mc:Choice>
    <mc:Fallback>
      <p:transition spd="slow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2"/>
          <p:cNvSpPr>
            <a:spLocks noGrp="1"/>
          </p:cNvSpPr>
          <p:nvPr>
            <p:ph type="title"/>
          </p:nvPr>
        </p:nvSpPr>
        <p:spPr>
          <a:xfrm>
            <a:off x="971600" y="764704"/>
            <a:ext cx="7200800" cy="936104"/>
          </a:xfrm>
        </p:spPr>
        <p:txBody>
          <a:bodyPr/>
          <a:lstStyle/>
          <a:p>
            <a:pPr marL="0" indent="0" algn="ctr">
              <a:buNone/>
            </a:pPr>
            <a:r>
              <a:rPr lang="cs-CZ" sz="5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… píše </a:t>
            </a:r>
            <a:r>
              <a:rPr lang="cs-CZ" sz="5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 </a:t>
            </a:r>
            <a:r>
              <a:rPr lang="cs-CZ" sz="5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rok …</a:t>
            </a:r>
            <a:r>
              <a:rPr lang="cs-CZ" sz="5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cs-CZ" sz="5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cs-CZ" sz="5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987824" y="2204864"/>
            <a:ext cx="335172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9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2008</a:t>
            </a:r>
            <a:endParaRPr lang="cs-CZ" sz="9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773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mph" presetSubtype="0" repeatCount="200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804844" y="435436"/>
            <a:ext cx="7532831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8000" b="1" spc="50" dirty="0" smtClean="0">
                <a:ln w="11430"/>
                <a:gradFill>
                  <a:gsLst>
                    <a:gs pos="25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EXTERIÉR </a:t>
            </a:r>
          </a:p>
          <a:p>
            <a:pPr algn="ctr"/>
            <a:r>
              <a:rPr lang="cs-CZ" sz="8000" b="1" spc="50" dirty="0" smtClean="0">
                <a:ln w="11430"/>
                <a:gradFill>
                  <a:gsLst>
                    <a:gs pos="25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PŘED </a:t>
            </a:r>
          </a:p>
          <a:p>
            <a:pPr algn="ctr"/>
            <a:r>
              <a:rPr lang="cs-CZ" sz="8000" b="1" spc="50" dirty="0" smtClean="0">
                <a:ln w="11430"/>
                <a:gradFill>
                  <a:gsLst>
                    <a:gs pos="25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REKONSTRUKCÍ</a:t>
            </a:r>
            <a:endParaRPr lang="cs-CZ" sz="8000" b="1" cap="none" spc="50" dirty="0">
              <a:ln w="11430"/>
              <a:gradFill>
                <a:gsLst>
                  <a:gs pos="25000">
                    <a:schemeClr val="tx1">
                      <a:lumMod val="65000"/>
                      <a:lumOff val="3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995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4" y="-27384"/>
            <a:ext cx="8964488" cy="47409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58591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8627"/>
            <a:ext cx="3384376" cy="4512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4624"/>
            <a:ext cx="3600400" cy="48005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8627"/>
            <a:ext cx="6368705" cy="47765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0"/>
            <a:ext cx="6516216" cy="48871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60" y="0"/>
            <a:ext cx="6516216" cy="48871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5574"/>
            <a:ext cx="6516216" cy="48871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4624"/>
            <a:ext cx="6460208" cy="48451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98" y="0"/>
            <a:ext cx="6516216" cy="48871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944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split orient="vert"/>
      </p:transition>
    </mc:Choice>
    <mc:Fallback xmlns="">
      <p:transition spd="slow" advTm="1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" presetID="14" presetClass="entr" presetSubtype="5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5" presetID="14" presetClass="entr" presetSubtype="5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0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47691" y="548680"/>
            <a:ext cx="7848622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8000" b="1" spc="50" dirty="0" smtClean="0">
                <a:ln w="11430"/>
                <a:gradFill>
                  <a:gsLst>
                    <a:gs pos="25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INTERIÉR</a:t>
            </a:r>
          </a:p>
          <a:p>
            <a:pPr algn="ctr"/>
            <a:r>
              <a:rPr lang="cs-CZ" sz="8000" b="1" spc="50" dirty="0" smtClean="0">
                <a:ln w="11430"/>
                <a:gradFill>
                  <a:gsLst>
                    <a:gs pos="25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PŘED</a:t>
            </a:r>
          </a:p>
          <a:p>
            <a:pPr algn="ctr"/>
            <a:r>
              <a:rPr lang="cs-CZ" sz="8000" b="1" spc="50" dirty="0" smtClean="0">
                <a:ln w="11430"/>
                <a:gradFill>
                  <a:gsLst>
                    <a:gs pos="2500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REKONSTRUKCÍ</a:t>
            </a:r>
            <a:endParaRPr lang="cs-CZ" sz="8000" b="1" cap="none" spc="50" dirty="0">
              <a:ln w="11430"/>
              <a:gradFill>
                <a:gsLst>
                  <a:gs pos="25000">
                    <a:schemeClr val="tx1">
                      <a:lumMod val="65000"/>
                      <a:lumOff val="3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59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050"/>
            <a:ext cx="6017890" cy="45134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0"/>
            <a:ext cx="6084168" cy="4563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"/>
            <a:ext cx="3422345" cy="4563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616" y="-38100"/>
            <a:ext cx="3507854" cy="46771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69" y="23107"/>
            <a:ext cx="6170867" cy="4628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338" y="0"/>
            <a:ext cx="3507854" cy="4677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52" y="0"/>
            <a:ext cx="6263680" cy="46977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52" y="0"/>
            <a:ext cx="6228184" cy="4671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52" y="0"/>
            <a:ext cx="6228184" cy="4671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0"/>
            <a:ext cx="6228184" cy="4671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745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split orient="vert"/>
      </p:transition>
    </mc:Choice>
    <mc:Fallback xmlns="">
      <p:transition spd="slow" advTm="1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6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1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9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2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8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6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3372" y="692696"/>
            <a:ext cx="9057288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72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… potom se stavělo, </a:t>
            </a:r>
          </a:p>
          <a:p>
            <a:pPr algn="ctr"/>
            <a:r>
              <a:rPr lang="cs-CZ" sz="72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rekonstruovalo, </a:t>
            </a:r>
          </a:p>
          <a:p>
            <a:pPr algn="ctr"/>
            <a:r>
              <a:rPr lang="cs-CZ" sz="72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předělávalo …</a:t>
            </a:r>
            <a:endParaRPr lang="cs-CZ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277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835696" y="44624"/>
            <a:ext cx="5328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LISTOPAD 2009</a:t>
            </a:r>
            <a:endParaRPr lang="cs-CZ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5144120" cy="38580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777044"/>
            <a:ext cx="5072112" cy="38040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831050"/>
            <a:ext cx="5000104" cy="37500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9631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547664" y="44624"/>
            <a:ext cx="5328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PROSINEC 2009</a:t>
            </a:r>
            <a:endParaRPr lang="cs-CZ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5144120" cy="38580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777044"/>
            <a:ext cx="5072112" cy="38040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831050"/>
            <a:ext cx="5000104" cy="37500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4427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sz="quarter" idx="13"/>
          </p:nvPr>
        </p:nvSpPr>
        <p:spPr>
          <a:xfrm>
            <a:off x="710952" y="515496"/>
            <a:ext cx="7677472" cy="4497680"/>
          </a:xfrm>
        </p:spPr>
        <p:txBody>
          <a:bodyPr/>
          <a:lstStyle/>
          <a:p>
            <a:pPr marL="45720" indent="0" algn="ctr">
              <a:buNone/>
            </a:pPr>
            <a:r>
              <a:rPr lang="cs-CZ" dirty="0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 </a:t>
            </a:r>
            <a:endParaRPr lang="cs-CZ" dirty="0" smtClean="0"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  <a:p>
            <a:pPr marL="45720" indent="0" algn="ctr">
              <a:buNone/>
            </a:pPr>
            <a:endParaRPr lang="cs-CZ" dirty="0"/>
          </a:p>
          <a:p>
            <a:pPr marL="45720" indent="0" algn="ctr">
              <a:buNone/>
            </a:pPr>
            <a:r>
              <a:rPr lang="cs-CZ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Tento </a:t>
            </a:r>
            <a:r>
              <a:rPr lang="cs-CZ" sz="3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projekt byl spolufinancován Evropskou unií </a:t>
            </a:r>
            <a:r>
              <a:rPr lang="cs-CZ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</a:t>
            </a:r>
            <a:r>
              <a:rPr lang="cs-CZ" sz="36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Evropského fondu pro regionální </a:t>
            </a:r>
            <a:r>
              <a:rPr lang="cs-CZ" sz="36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rozvoj</a:t>
            </a:r>
            <a:endParaRPr lang="cs-CZ" sz="3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cs-CZ" dirty="0"/>
          </a:p>
        </p:txBody>
      </p:sp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03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699792" y="44624"/>
            <a:ext cx="3787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LEDEN 2010</a:t>
            </a:r>
            <a:endParaRPr lang="cs-CZ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5144120" cy="38580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777044"/>
            <a:ext cx="5072112" cy="38040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831050"/>
            <a:ext cx="5000104" cy="37500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6669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699792" y="44624"/>
            <a:ext cx="3787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ÚNOR 2010</a:t>
            </a:r>
            <a:endParaRPr lang="cs-CZ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5144120" cy="38580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777044"/>
            <a:ext cx="5072112" cy="38040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831050"/>
            <a:ext cx="5000104" cy="37500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5184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699792" y="44624"/>
            <a:ext cx="3787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BŘEZEN 2010</a:t>
            </a:r>
            <a:endParaRPr lang="cs-CZ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5144120" cy="38580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777044"/>
            <a:ext cx="5072112" cy="38040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831050"/>
            <a:ext cx="5000104" cy="37500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6247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699792" y="44624"/>
            <a:ext cx="3787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DUBEN 2010</a:t>
            </a:r>
            <a:endParaRPr lang="cs-CZ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5144120" cy="38580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777044"/>
            <a:ext cx="5072112" cy="38040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831050"/>
            <a:ext cx="5000104" cy="37500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7622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699792" y="44624"/>
            <a:ext cx="3787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KVĚTEN 2010</a:t>
            </a:r>
            <a:endParaRPr lang="cs-CZ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5144120" cy="38580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777044"/>
            <a:ext cx="5072112" cy="38040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831050"/>
            <a:ext cx="5000104" cy="37500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3521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699792" y="44624"/>
            <a:ext cx="3787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ČERVEN 2010</a:t>
            </a:r>
            <a:endParaRPr lang="cs-CZ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7" y="764704"/>
            <a:ext cx="2893567" cy="38580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777044"/>
            <a:ext cx="5072112" cy="38040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831050"/>
            <a:ext cx="5000104" cy="37500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9469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129673" y="404664"/>
            <a:ext cx="4884672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60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KOLAUDACE </a:t>
            </a:r>
          </a:p>
          <a:p>
            <a:pPr algn="ctr"/>
            <a:r>
              <a:rPr lang="cs-CZ" sz="60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OBJEKTU </a:t>
            </a:r>
          </a:p>
          <a:p>
            <a:pPr algn="ctr"/>
            <a:r>
              <a:rPr lang="cs-CZ" sz="60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SE KONALA</a:t>
            </a:r>
            <a:endParaRPr lang="cs-CZ" sz="60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251713" y="3501008"/>
            <a:ext cx="46730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7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1. 7. 2010</a:t>
            </a:r>
            <a:endParaRPr lang="cs-CZ" sz="7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65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3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67331" y="980728"/>
            <a:ext cx="443326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… A teď …</a:t>
            </a:r>
          </a:p>
        </p:txBody>
      </p:sp>
      <p:sp>
        <p:nvSpPr>
          <p:cNvPr id="7" name="Obdélník 6"/>
          <p:cNvSpPr/>
          <p:nvPr/>
        </p:nvSpPr>
        <p:spPr>
          <a:xfrm>
            <a:off x="4067944" y="1899082"/>
            <a:ext cx="376577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… najdete</a:t>
            </a:r>
            <a:endParaRPr lang="cs-CZ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760559" y="3356992"/>
            <a:ext cx="55162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10 rozdílů?</a:t>
            </a:r>
            <a:endParaRPr lang="cs-CZ" sz="8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596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500"/>
                            </p:stCondLst>
                            <p:childTnLst>
                              <p:par>
                                <p:cTn id="36" presetID="53" presetClass="exit" presetSubtype="32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  <p:bldP spid="8" grpId="0"/>
      <p:bldP spid="8" grpId="1"/>
      <p:bldP spid="8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5148064" cy="2722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ovéPole 2"/>
          <p:cNvSpPr txBox="1"/>
          <p:nvPr/>
        </p:nvSpPr>
        <p:spPr>
          <a:xfrm>
            <a:off x="8211453" y="2844225"/>
            <a:ext cx="897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51520" y="128826"/>
            <a:ext cx="3635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EXTERIÉR</a:t>
            </a:r>
            <a:endParaRPr lang="cs-CZ" sz="4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7" b="22686"/>
          <a:stretch/>
        </p:blipFill>
        <p:spPr>
          <a:xfrm>
            <a:off x="3995936" y="44624"/>
            <a:ext cx="5112568" cy="2941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/>
          <p:cNvSpPr txBox="1"/>
          <p:nvPr/>
        </p:nvSpPr>
        <p:spPr>
          <a:xfrm>
            <a:off x="3851920" y="4654771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5047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4000">
        <p:split orient="vert"/>
      </p:transition>
    </mc:Choice>
    <mc:Fallback>
      <p:transition spd="slow" advTm="2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1" b="220"/>
          <a:stretch/>
        </p:blipFill>
        <p:spPr>
          <a:xfrm>
            <a:off x="88051" y="1872000"/>
            <a:ext cx="4411941" cy="29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ovéPole 2"/>
          <p:cNvSpPr txBox="1"/>
          <p:nvPr/>
        </p:nvSpPr>
        <p:spPr>
          <a:xfrm>
            <a:off x="8211453" y="3276273"/>
            <a:ext cx="897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t="56" r="37419" b="30873"/>
          <a:stretch/>
        </p:blipFill>
        <p:spPr>
          <a:xfrm>
            <a:off x="4427999" y="476672"/>
            <a:ext cx="4536489" cy="2978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/>
          <p:cNvSpPr txBox="1"/>
          <p:nvPr/>
        </p:nvSpPr>
        <p:spPr>
          <a:xfrm>
            <a:off x="3851920" y="4654771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3565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9000">
        <p:split orient="vert"/>
      </p:transition>
    </mc:Choice>
    <mc:Fallback>
      <p:transition spd="slow" advTm="19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4624"/>
            <a:ext cx="6192688" cy="464451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547664" y="4005064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dotace bylo pořízeno následující:</a:t>
            </a:r>
            <a:endParaRPr lang="cs-CZ" sz="2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130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split orient="vert"/>
      </p:transition>
    </mc:Choice>
    <mc:Fallback xmlns="">
      <p:transition spd="slow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9078"/>
            <a:ext cx="4392488" cy="3294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ovéPole 2"/>
          <p:cNvSpPr txBox="1"/>
          <p:nvPr/>
        </p:nvSpPr>
        <p:spPr>
          <a:xfrm>
            <a:off x="8211453" y="3204265"/>
            <a:ext cx="897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5"/>
          <a:stretch/>
        </p:blipFill>
        <p:spPr>
          <a:xfrm>
            <a:off x="4456605" y="337363"/>
            <a:ext cx="4579891" cy="3091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/>
          <p:cNvSpPr txBox="1"/>
          <p:nvPr/>
        </p:nvSpPr>
        <p:spPr>
          <a:xfrm>
            <a:off x="3851920" y="4654771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2483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9000">
        <p:split orient="vert"/>
      </p:transition>
    </mc:Choice>
    <mc:Fallback>
      <p:transition spd="slow" advTm="19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0" b="940"/>
          <a:stretch/>
        </p:blipFill>
        <p:spPr>
          <a:xfrm>
            <a:off x="149784" y="1764000"/>
            <a:ext cx="4494224" cy="29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ovéPole 2"/>
          <p:cNvSpPr txBox="1"/>
          <p:nvPr/>
        </p:nvSpPr>
        <p:spPr>
          <a:xfrm>
            <a:off x="8211453" y="3204265"/>
            <a:ext cx="897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452" y="44624"/>
            <a:ext cx="4373035" cy="3279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/>
          <p:cNvSpPr txBox="1"/>
          <p:nvPr/>
        </p:nvSpPr>
        <p:spPr>
          <a:xfrm>
            <a:off x="3851920" y="4654771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3837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9000">
        <p:split orient="vert"/>
      </p:transition>
    </mc:Choice>
    <mc:Fallback>
      <p:transition spd="slow" advTm="19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19521"/>
            <a:ext cx="4576638" cy="3432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ovéPole 2"/>
          <p:cNvSpPr txBox="1"/>
          <p:nvPr/>
        </p:nvSpPr>
        <p:spPr>
          <a:xfrm>
            <a:off x="8211453" y="3204265"/>
            <a:ext cx="897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5" t="20601" r="-1627" b="-723"/>
          <a:stretch/>
        </p:blipFill>
        <p:spPr>
          <a:xfrm>
            <a:off x="4828158" y="116632"/>
            <a:ext cx="4352354" cy="3380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/>
          <p:cNvSpPr txBox="1"/>
          <p:nvPr/>
        </p:nvSpPr>
        <p:spPr>
          <a:xfrm>
            <a:off x="3851920" y="4654771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9317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9000">
        <p:split orient="vert"/>
      </p:transition>
    </mc:Choice>
    <mc:Fallback>
      <p:transition spd="slow" advTm="19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t="14433" r="38648" b="21857"/>
          <a:stretch/>
        </p:blipFill>
        <p:spPr>
          <a:xfrm>
            <a:off x="0" y="1452194"/>
            <a:ext cx="4576934" cy="3267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ovéPole 2"/>
          <p:cNvSpPr txBox="1"/>
          <p:nvPr/>
        </p:nvSpPr>
        <p:spPr>
          <a:xfrm>
            <a:off x="8283461" y="3492297"/>
            <a:ext cx="897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8" y="174509"/>
            <a:ext cx="4627354" cy="3470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/>
          <p:cNvSpPr txBox="1"/>
          <p:nvPr/>
        </p:nvSpPr>
        <p:spPr>
          <a:xfrm>
            <a:off x="3851920" y="4654771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6005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9000">
        <p:split orient="vert"/>
      </p:transition>
    </mc:Choice>
    <mc:Fallback>
      <p:transition spd="slow" advTm="19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t="3814" r="-313" b="-214"/>
          <a:stretch/>
        </p:blipFill>
        <p:spPr>
          <a:xfrm>
            <a:off x="1" y="1077990"/>
            <a:ext cx="4679528" cy="3674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ovéPole 2"/>
          <p:cNvSpPr txBox="1"/>
          <p:nvPr/>
        </p:nvSpPr>
        <p:spPr>
          <a:xfrm>
            <a:off x="8283461" y="3492297"/>
            <a:ext cx="897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8" y="174509"/>
            <a:ext cx="4627353" cy="3470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/>
          <p:cNvSpPr txBox="1"/>
          <p:nvPr/>
        </p:nvSpPr>
        <p:spPr>
          <a:xfrm>
            <a:off x="3851920" y="4654771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9525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9000">
        <p:split orient="vert"/>
      </p:transition>
    </mc:Choice>
    <mc:Fallback>
      <p:transition spd="slow" advTm="19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60172"/>
            <a:ext cx="4679528" cy="3509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ovéPole 2"/>
          <p:cNvSpPr txBox="1"/>
          <p:nvPr/>
        </p:nvSpPr>
        <p:spPr>
          <a:xfrm>
            <a:off x="8283461" y="3492297"/>
            <a:ext cx="897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8" y="174509"/>
            <a:ext cx="4627353" cy="3470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/>
          <p:cNvSpPr txBox="1"/>
          <p:nvPr/>
        </p:nvSpPr>
        <p:spPr>
          <a:xfrm>
            <a:off x="3851920" y="4654771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7479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9000">
        <p:split orient="vert"/>
      </p:transition>
    </mc:Choice>
    <mc:Fallback>
      <p:transition spd="slow" advTm="19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0" r="8763" b="-166"/>
          <a:stretch/>
        </p:blipFill>
        <p:spPr>
          <a:xfrm>
            <a:off x="251520" y="1782448"/>
            <a:ext cx="4320480" cy="3005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ovéPole 2"/>
          <p:cNvSpPr txBox="1"/>
          <p:nvPr/>
        </p:nvSpPr>
        <p:spPr>
          <a:xfrm>
            <a:off x="8211453" y="3132257"/>
            <a:ext cx="897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51520" y="128826"/>
            <a:ext cx="432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INTERIÉR</a:t>
            </a:r>
          </a:p>
          <a:p>
            <a:r>
              <a:rPr lang="cs-CZ" sz="4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multifunkční sál II.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" r="-1403"/>
          <a:stretch/>
        </p:blipFill>
        <p:spPr>
          <a:xfrm>
            <a:off x="4753485" y="44624"/>
            <a:ext cx="4211003" cy="3308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/>
          <p:cNvSpPr txBox="1"/>
          <p:nvPr/>
        </p:nvSpPr>
        <p:spPr>
          <a:xfrm>
            <a:off x="3851920" y="4654771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7803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5000">
        <p:split orient="vert"/>
      </p:transition>
    </mc:Choice>
    <mc:Fallback>
      <p:transition spd="slow" advTm="2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58" y="1665044"/>
            <a:ext cx="4163941" cy="3122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ovéPole 2"/>
          <p:cNvSpPr txBox="1"/>
          <p:nvPr/>
        </p:nvSpPr>
        <p:spPr>
          <a:xfrm>
            <a:off x="8211453" y="3132257"/>
            <a:ext cx="897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51520" y="128826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multifunkční sál II.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485" y="119504"/>
            <a:ext cx="4211003" cy="3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/>
          <p:cNvSpPr txBox="1"/>
          <p:nvPr/>
        </p:nvSpPr>
        <p:spPr>
          <a:xfrm>
            <a:off x="3851920" y="4654771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083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5000">
        <p:split orient="vert"/>
      </p:transition>
    </mc:Choice>
    <mc:Fallback>
      <p:transition spd="slow" advTm="2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58" y="1528930"/>
            <a:ext cx="4345427" cy="3259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ovéPole 2"/>
          <p:cNvSpPr txBox="1"/>
          <p:nvPr/>
        </p:nvSpPr>
        <p:spPr>
          <a:xfrm>
            <a:off x="8211453" y="3132257"/>
            <a:ext cx="897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51520" y="128826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multifunkční sály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485" y="119504"/>
            <a:ext cx="4211002" cy="315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/>
          <p:cNvSpPr txBox="1"/>
          <p:nvPr/>
        </p:nvSpPr>
        <p:spPr>
          <a:xfrm>
            <a:off x="3851920" y="4654771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8494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5000">
        <p:split orient="vert"/>
      </p:transition>
    </mc:Choice>
    <mc:Fallback>
      <p:transition spd="slow" advTm="2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1" r="130"/>
          <a:stretch/>
        </p:blipFill>
        <p:spPr>
          <a:xfrm>
            <a:off x="539552" y="1528930"/>
            <a:ext cx="4320000" cy="3259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ovéPole 2"/>
          <p:cNvSpPr txBox="1"/>
          <p:nvPr/>
        </p:nvSpPr>
        <p:spPr>
          <a:xfrm>
            <a:off x="8211453" y="3132257"/>
            <a:ext cx="897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51520" y="128826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multifunkční sál I.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91" b="19067"/>
          <a:stretch/>
        </p:blipFill>
        <p:spPr>
          <a:xfrm>
            <a:off x="4788024" y="119504"/>
            <a:ext cx="3720318" cy="3185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/>
          <p:cNvSpPr txBox="1"/>
          <p:nvPr/>
        </p:nvSpPr>
        <p:spPr>
          <a:xfrm>
            <a:off x="3851920" y="4654771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2730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5000">
        <p:split orient="vert"/>
      </p:transition>
    </mc:Choice>
    <mc:Fallback>
      <p:transition spd="slow" advTm="2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195736" y="2060848"/>
            <a:ext cx="472320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EXTERIÉR</a:t>
            </a:r>
            <a:endParaRPr lang="cs-CZ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130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59" y="1528930"/>
            <a:ext cx="4345425" cy="3259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ovéPole 2"/>
          <p:cNvSpPr txBox="1"/>
          <p:nvPr/>
        </p:nvSpPr>
        <p:spPr>
          <a:xfrm>
            <a:off x="8211453" y="3132257"/>
            <a:ext cx="897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51520" y="128826"/>
            <a:ext cx="4320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kuchyňka u multifunkčního sálu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485" y="119504"/>
            <a:ext cx="4211002" cy="3158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/>
          <p:cNvSpPr txBox="1"/>
          <p:nvPr/>
        </p:nvSpPr>
        <p:spPr>
          <a:xfrm>
            <a:off x="3851920" y="4654771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2730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5000">
        <p:split orient="vert"/>
      </p:transition>
    </mc:Choice>
    <mc:Fallback>
      <p:transition spd="slow" advTm="2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8211453" y="3132257"/>
            <a:ext cx="897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51520" y="128826"/>
            <a:ext cx="4320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infokoutek</a:t>
            </a:r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pro     </a:t>
            </a:r>
          </a:p>
          <a:p>
            <a:r>
              <a:rPr lang="cs-CZ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       občany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485" y="119504"/>
            <a:ext cx="4211001" cy="3158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/>
          <p:cNvSpPr txBox="1"/>
          <p:nvPr/>
        </p:nvSpPr>
        <p:spPr>
          <a:xfrm>
            <a:off x="3851920" y="4654771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59" y="1528930"/>
            <a:ext cx="4345425" cy="3259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8289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5000">
        <p:split orient="vert"/>
      </p:transition>
    </mc:Choice>
    <mc:Fallback>
      <p:transition spd="slow" advTm="2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59" y="1528930"/>
            <a:ext cx="4345425" cy="3259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ovéPole 2"/>
          <p:cNvSpPr txBox="1"/>
          <p:nvPr/>
        </p:nvSpPr>
        <p:spPr>
          <a:xfrm>
            <a:off x="8211453" y="3132257"/>
            <a:ext cx="897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51520" y="128826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technické zázemí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485" y="119504"/>
            <a:ext cx="4211002" cy="3158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/>
          <p:cNvSpPr txBox="1"/>
          <p:nvPr/>
        </p:nvSpPr>
        <p:spPr>
          <a:xfrm>
            <a:off x="3851920" y="4654771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2730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5000">
        <p:split orient="vert"/>
      </p:transition>
    </mc:Choice>
    <mc:Fallback>
      <p:transition spd="slow" advTm="2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16892"/>
            <a:ext cx="3672408" cy="3871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ovéPole 2"/>
          <p:cNvSpPr txBox="1"/>
          <p:nvPr/>
        </p:nvSpPr>
        <p:spPr>
          <a:xfrm>
            <a:off x="7884368" y="3132257"/>
            <a:ext cx="897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51520" y="128826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bezbariérové WC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9504"/>
            <a:ext cx="4211001" cy="3158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/>
          <p:cNvSpPr txBox="1"/>
          <p:nvPr/>
        </p:nvSpPr>
        <p:spPr>
          <a:xfrm>
            <a:off x="3851920" y="4654771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8289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5000">
        <p:split orient="vert"/>
      </p:transition>
    </mc:Choice>
    <mc:Fallback>
      <p:transition spd="slow" advTm="2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9637" b="11630"/>
          <a:stretch/>
        </p:blipFill>
        <p:spPr>
          <a:xfrm>
            <a:off x="408058" y="1256337"/>
            <a:ext cx="4163942" cy="3152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ovéPole 2"/>
          <p:cNvSpPr txBox="1"/>
          <p:nvPr/>
        </p:nvSpPr>
        <p:spPr>
          <a:xfrm>
            <a:off x="8211453" y="3132257"/>
            <a:ext cx="897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51520" y="128826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klubovna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504"/>
            <a:ext cx="4211002" cy="3158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/>
          <p:cNvSpPr txBox="1"/>
          <p:nvPr/>
        </p:nvSpPr>
        <p:spPr>
          <a:xfrm>
            <a:off x="3491880" y="4284385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2730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5000">
        <p:split orient="vert"/>
      </p:transition>
    </mc:Choice>
    <mc:Fallback>
      <p:transition spd="slow" advTm="2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58" y="1271155"/>
            <a:ext cx="4163942" cy="3122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ovéPole 2"/>
          <p:cNvSpPr txBox="1"/>
          <p:nvPr/>
        </p:nvSpPr>
        <p:spPr>
          <a:xfrm>
            <a:off x="8211453" y="3132257"/>
            <a:ext cx="897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51520" y="128826"/>
            <a:ext cx="4320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kuchyňka </a:t>
            </a:r>
          </a:p>
          <a:p>
            <a:r>
              <a:rPr lang="cs-CZ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u klubovny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504"/>
            <a:ext cx="4211001" cy="3158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/>
          <p:cNvSpPr txBox="1"/>
          <p:nvPr/>
        </p:nvSpPr>
        <p:spPr>
          <a:xfrm>
            <a:off x="3491880" y="4284385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2480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5000">
        <p:split orient="vert"/>
      </p:transition>
    </mc:Choice>
    <mc:Fallback>
      <p:transition spd="slow" advTm="2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8" t="22859" r="20215" b="26507"/>
          <a:stretch/>
        </p:blipFill>
        <p:spPr>
          <a:xfrm>
            <a:off x="251520" y="1363332"/>
            <a:ext cx="4320480" cy="2848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ovéPole 2"/>
          <p:cNvSpPr txBox="1"/>
          <p:nvPr/>
        </p:nvSpPr>
        <p:spPr>
          <a:xfrm>
            <a:off x="8211453" y="3132257"/>
            <a:ext cx="897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51520" y="128826"/>
            <a:ext cx="4320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šatna</a:t>
            </a:r>
          </a:p>
          <a:p>
            <a:r>
              <a:rPr lang="cs-CZ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u klubovny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504"/>
            <a:ext cx="4211001" cy="315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ovéPole 9"/>
          <p:cNvSpPr txBox="1"/>
          <p:nvPr/>
        </p:nvSpPr>
        <p:spPr>
          <a:xfrm>
            <a:off x="3491880" y="4284385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</a:t>
            </a:r>
            <a:endParaRPr lang="cs-CZ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4648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5000">
        <p:split orient="vert"/>
      </p:transition>
    </mc:Choice>
    <mc:Fallback>
      <p:transition spd="slow" advTm="2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11560" y="476672"/>
            <a:ext cx="51750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 to je konec …</a:t>
            </a:r>
            <a:endParaRPr lang="cs-CZ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188327" y="1569566"/>
            <a:ext cx="6361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… vlastně ZAČÁTEK</a:t>
            </a:r>
            <a:endParaRPr lang="cs-CZ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50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-68494" y="692696"/>
            <a:ext cx="9150454" cy="40934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KULTURNĚ-SPOLEČENSKÉHO</a:t>
            </a:r>
          </a:p>
          <a:p>
            <a:pPr algn="ctr"/>
            <a:endParaRPr lang="cs-CZ" sz="52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cs-CZ" sz="5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CENTRA </a:t>
            </a:r>
          </a:p>
          <a:p>
            <a:pPr algn="ctr"/>
            <a:endParaRPr lang="cs-CZ" sz="52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cs-CZ" sz="5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HOLETÍN!</a:t>
            </a:r>
            <a:endParaRPr lang="cs-CZ" sz="5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9422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60405" y="476672"/>
            <a:ext cx="8206093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Děkujeme všem, </a:t>
            </a:r>
          </a:p>
          <a:p>
            <a:pPr algn="ctr"/>
            <a:r>
              <a:rPr lang="cs-CZ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kteří se na projektu </a:t>
            </a:r>
          </a:p>
          <a:p>
            <a:pPr algn="ctr"/>
            <a:r>
              <a:rPr lang="cs-CZ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Kulturně-společenského </a:t>
            </a:r>
          </a:p>
          <a:p>
            <a:pPr algn="ctr"/>
            <a:r>
              <a:rPr lang="cs-CZ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centra Holetín</a:t>
            </a:r>
          </a:p>
          <a:p>
            <a:pPr algn="ctr"/>
            <a:r>
              <a:rPr lang="cs-CZ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podíleli…</a:t>
            </a:r>
            <a:endParaRPr lang="cs-CZ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7716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00">
        <p:split orient="vert"/>
      </p:transition>
    </mc:Choice>
    <mc:Fallback>
      <p:transition spd="slow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8028384" cy="40469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ovéPole 7"/>
          <p:cNvSpPr txBox="1"/>
          <p:nvPr/>
        </p:nvSpPr>
        <p:spPr>
          <a:xfrm>
            <a:off x="0" y="44624"/>
            <a:ext cx="9144000" cy="89255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600" dirty="0" smtClean="0"/>
              <a:t>Rekonstrukce budovy Kulturně-společenského centra Holetín </a:t>
            </a:r>
          </a:p>
        </p:txBody>
      </p:sp>
    </p:spTree>
    <p:extLst>
      <p:ext uri="{BB962C8B-B14F-4D97-AF65-F5344CB8AC3E}">
        <p14:creationId xmlns:p14="http://schemas.microsoft.com/office/powerpoint/2010/main" val="429484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7504" y="112474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firmě </a:t>
            </a:r>
            <a:r>
              <a:rPr lang="cs-CZ" b="1" dirty="0" smtClean="0"/>
              <a:t>Ing. Olga Ondráčková OREGIO </a:t>
            </a:r>
            <a:r>
              <a:rPr lang="cs-CZ" dirty="0" smtClean="0"/>
              <a:t>……. Za zpracování úspěšné žádosti o dotaci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07504" y="1556792"/>
            <a:ext cx="921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Ing. Jiřímu Svobodovi  </a:t>
            </a:r>
            <a:r>
              <a:rPr lang="cs-CZ" dirty="0" smtClean="0"/>
              <a:t>……. Za vypracování projektové dokumentace a stavební dozor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07504" y="1979548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Regionální radě NUTS II. Severovýchod </a:t>
            </a:r>
            <a:r>
              <a:rPr lang="cs-CZ" dirty="0" smtClean="0"/>
              <a:t>…….. Za schválení dotace pro náš projekt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07504" y="2411596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firmě </a:t>
            </a:r>
            <a:r>
              <a:rPr lang="cs-CZ" b="1" dirty="0" smtClean="0"/>
              <a:t>INSTAV Hlinsko a.s. </a:t>
            </a:r>
            <a:r>
              <a:rPr lang="cs-CZ" dirty="0" smtClean="0"/>
              <a:t>(hlavnímu dodavateli stavby) ……. Za kvalitně a včas odvedenou práci na rekonstrukci celého objektu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7504" y="3131676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firmě </a:t>
            </a:r>
            <a:r>
              <a:rPr lang="cs-CZ" b="1" dirty="0" smtClean="0"/>
              <a:t>RENOS </a:t>
            </a:r>
            <a:r>
              <a:rPr lang="cs-CZ" b="1" dirty="0" err="1" smtClean="0"/>
              <a:t>s.r.o</a:t>
            </a:r>
            <a:r>
              <a:rPr lang="cs-CZ" b="1" dirty="0" smtClean="0"/>
              <a:t> </a:t>
            </a:r>
            <a:r>
              <a:rPr lang="cs-CZ" dirty="0" smtClean="0"/>
              <a:t>(subdodavateli stavby) ……. Za totéž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07504" y="44624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…VEZMEME TO OD POČÁTKU. NÁŠ DÍK PATŘÍ: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07504" y="692696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zastupitelům </a:t>
            </a:r>
            <a:r>
              <a:rPr lang="cs-CZ" b="1" dirty="0" smtClean="0"/>
              <a:t>Holetína </a:t>
            </a:r>
            <a:r>
              <a:rPr lang="cs-CZ" dirty="0" smtClean="0"/>
              <a:t>……… Za schválení záměru zrealizovat projekt K-SC Holetín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07504" y="3635732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firmě </a:t>
            </a:r>
            <a:r>
              <a:rPr lang="cs-CZ" b="1" dirty="0" smtClean="0"/>
              <a:t>DUKO </a:t>
            </a:r>
            <a:r>
              <a:rPr lang="cs-CZ" b="1" dirty="0" smtClean="0"/>
              <a:t>Hlinsko</a:t>
            </a:r>
            <a:r>
              <a:rPr lang="cs-CZ" b="1" dirty="0" smtClean="0"/>
              <a:t>, s.r.o. </a:t>
            </a:r>
            <a:r>
              <a:rPr lang="cs-CZ" dirty="0" smtClean="0"/>
              <a:t>……. Za dodávku solárních panelů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107504" y="4077072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firmě </a:t>
            </a:r>
            <a:r>
              <a:rPr lang="cs-CZ" b="1" dirty="0" smtClean="0"/>
              <a:t>ATELIER-S, a.s.  </a:t>
            </a:r>
            <a:r>
              <a:rPr lang="cs-CZ" dirty="0" smtClean="0"/>
              <a:t>……. Za kompletní dodávku vnitřního vybavení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07504" y="4509120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… A VŠEM OSTATNÍM NEJMENOVANÝM, BEZ NICHŽ BY TO NEŠLO!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07504" y="4859868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                                                                                                       DÍKY!</a:t>
            </a:r>
            <a:endParaRPr lang="cs-CZ" b="1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6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9000">
        <p:split orient="vert"/>
      </p:transition>
    </mc:Choice>
    <mc:Fallback>
      <p:transition spd="slow" advTm="19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25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75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5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925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475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2500"/>
                            </p:stCondLst>
                            <p:childTnLst>
                              <p:par>
                                <p:cTn id="49" presetID="2" presetClass="entr" presetSubtype="2" fill="hold" grpId="0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250"/>
                            </p:stCondLst>
                            <p:childTnLst>
                              <p:par>
                                <p:cTn id="54" presetID="2" presetClass="entr" presetSubtype="2" fill="hold" grpId="0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16" b="25922"/>
          <a:stretch/>
        </p:blipFill>
        <p:spPr>
          <a:xfrm>
            <a:off x="1259632" y="684000"/>
            <a:ext cx="6804248" cy="3096000"/>
          </a:xfrm>
          <a:prstGeom prst="rect">
            <a:avLst/>
          </a:prstGeom>
          <a:ln>
            <a:noFill/>
          </a:ln>
          <a:effectLst>
            <a:reflection blurRad="6350" stA="43000" endPos="92000" dist="101600" dir="5400000" sy="-100000" algn="bl" rotWithShape="0"/>
            <a:softEdge rad="112500"/>
          </a:effectLst>
        </p:spPr>
      </p:pic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430192" y="3379639"/>
            <a:ext cx="6598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Děkujeme za pozornost!</a:t>
            </a:r>
            <a:endParaRPr lang="cs-CZ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430192" y="4253026"/>
            <a:ext cx="659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Kulturně-společenské centrum Holetín</a:t>
            </a:r>
            <a:endParaRPr lang="cs-CZ" sz="2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4569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2000">
        <p:split orient="vert"/>
      </p:transition>
    </mc:Choice>
    <mc:Fallback>
      <p:transition spd="slow" advTm="2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/>
          <p:cNvGrpSpPr/>
          <p:nvPr/>
        </p:nvGrpSpPr>
        <p:grpSpPr>
          <a:xfrm>
            <a:off x="1547664" y="0"/>
            <a:ext cx="6204181" cy="4653136"/>
            <a:chOff x="2123727" y="0"/>
            <a:chExt cx="6204181" cy="4653136"/>
          </a:xfrm>
        </p:grpSpPr>
        <p:pic>
          <p:nvPicPr>
            <p:cNvPr id="15" name="Obrázek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3727" y="0"/>
              <a:ext cx="6204181" cy="46531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TextovéPole 15"/>
            <p:cNvSpPr txBox="1"/>
            <p:nvPr/>
          </p:nvSpPr>
          <p:spPr>
            <a:xfrm>
              <a:off x="2616291" y="2852936"/>
              <a:ext cx="51960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dirty="0" smtClean="0">
                  <a:solidFill>
                    <a:schemeClr val="bg1">
                      <a:lumMod val="95000"/>
                    </a:schemeClr>
                  </a:solidFill>
                </a:rPr>
                <a:t>Solární panely pro ohřev vody          v části Klubovna</a:t>
              </a:r>
              <a:endParaRPr lang="cs-CZ" sz="24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20" name="Skupina 19"/>
          <p:cNvGrpSpPr/>
          <p:nvPr/>
        </p:nvGrpSpPr>
        <p:grpSpPr>
          <a:xfrm>
            <a:off x="1475656" y="44624"/>
            <a:ext cx="6144683" cy="4608512"/>
            <a:chOff x="2980408" y="44624"/>
            <a:chExt cx="6144683" cy="4608512"/>
          </a:xfrm>
        </p:grpSpPr>
        <p:pic>
          <p:nvPicPr>
            <p:cNvPr id="18" name="Obrázek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0408" y="44624"/>
              <a:ext cx="6144683" cy="46085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TextovéPole 18"/>
            <p:cNvSpPr txBox="1"/>
            <p:nvPr/>
          </p:nvSpPr>
          <p:spPr>
            <a:xfrm>
              <a:off x="3203848" y="3507539"/>
              <a:ext cx="57606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dirty="0" smtClean="0">
                  <a:solidFill>
                    <a:schemeClr val="bg1"/>
                  </a:solidFill>
                </a:rPr>
                <a:t>Úprava dvora objektu KSC, posezení, </a:t>
              </a:r>
            </a:p>
            <a:p>
              <a:pPr algn="ctr"/>
              <a:r>
                <a:rPr lang="cs-CZ" sz="2400" dirty="0" smtClean="0">
                  <a:solidFill>
                    <a:schemeClr val="bg1"/>
                  </a:solidFill>
                </a:rPr>
                <a:t>nákup sportovního vybavení</a:t>
              </a:r>
              <a:endParaRPr lang="cs-CZ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1331640" y="0"/>
            <a:ext cx="6204181" cy="4653136"/>
            <a:chOff x="-1" y="0"/>
            <a:chExt cx="6204181" cy="4653136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6204181" cy="46531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TextovéPole 9"/>
            <p:cNvSpPr txBox="1"/>
            <p:nvPr/>
          </p:nvSpPr>
          <p:spPr>
            <a:xfrm rot="21443190">
              <a:off x="1194547" y="3573016"/>
              <a:ext cx="2880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chemeClr val="bg1"/>
                  </a:solidFill>
                </a:rPr>
                <a:t>Parkoviště před objektem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Skupina 3"/>
          <p:cNvGrpSpPr/>
          <p:nvPr/>
        </p:nvGrpSpPr>
        <p:grpSpPr>
          <a:xfrm>
            <a:off x="1475656" y="74485"/>
            <a:ext cx="6104868" cy="4578651"/>
            <a:chOff x="1475656" y="74485"/>
            <a:chExt cx="6104868" cy="4578651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656" y="74485"/>
              <a:ext cx="6104868" cy="457865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" name="TextovéPole 2"/>
            <p:cNvSpPr txBox="1"/>
            <p:nvPr/>
          </p:nvSpPr>
          <p:spPr>
            <a:xfrm>
              <a:off x="2275160" y="3111351"/>
              <a:ext cx="52491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Bezbariérový </a:t>
              </a:r>
            </a:p>
            <a:p>
              <a:r>
                <a:rPr lang="cs-CZ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nadúrovňový </a:t>
              </a:r>
            </a:p>
            <a:p>
              <a:r>
                <a:rPr lang="cs-CZ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cs-CZ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chodník</a:t>
              </a:r>
              <a:endPara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3" name="Skupina 22"/>
          <p:cNvGrpSpPr/>
          <p:nvPr/>
        </p:nvGrpSpPr>
        <p:grpSpPr>
          <a:xfrm>
            <a:off x="1408042" y="8880"/>
            <a:ext cx="6727958" cy="4613394"/>
            <a:chOff x="1408042" y="8880"/>
            <a:chExt cx="6727958" cy="4613394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042" y="74485"/>
              <a:ext cx="3317024" cy="44226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-1" r="4465" b="16366"/>
            <a:stretch/>
          </p:blipFill>
          <p:spPr>
            <a:xfrm>
              <a:off x="4572000" y="8880"/>
              <a:ext cx="3564000" cy="234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Obrázek 2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42017" r="40424" b="1245"/>
            <a:stretch/>
          </p:blipFill>
          <p:spPr>
            <a:xfrm>
              <a:off x="4644008" y="2204863"/>
              <a:ext cx="3384376" cy="241741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2" name="TextovéPole 21"/>
            <p:cNvSpPr txBox="1"/>
            <p:nvPr/>
          </p:nvSpPr>
          <p:spPr>
            <a:xfrm>
              <a:off x="1547664" y="1844824"/>
              <a:ext cx="648072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Terénní úpravy</a:t>
              </a:r>
            </a:p>
            <a:p>
              <a:r>
                <a:rPr lang="cs-CZ" sz="2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cs-CZ" sz="2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   a výsadba zeleně</a:t>
              </a:r>
              <a:endParaRPr lang="cs-CZ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689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000">
        <p:split orient="vert"/>
      </p:transition>
    </mc:Choice>
    <mc:Fallback xmlns="">
      <p:transition spd="slow" advTm="1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" presetID="42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0"/>
                            </p:stCondLst>
                            <p:childTnLst>
                              <p:par>
                                <p:cTn id="31" presetID="42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80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0"/>
                            </p:stCondLst>
                            <p:childTnLst>
                              <p:par>
                                <p:cTn id="42" presetID="42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1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7000"/>
                            </p:stCondLst>
                            <p:childTnLst>
                              <p:par>
                                <p:cTn id="54" presetID="2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301985" y="2433662"/>
            <a:ext cx="454002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INTERIÉR</a:t>
            </a:r>
            <a:endParaRPr lang="cs-CZ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017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6622"/>
            <a:ext cx="6264696" cy="4698522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8" name="Skupina 7"/>
          <p:cNvGrpSpPr/>
          <p:nvPr/>
        </p:nvGrpSpPr>
        <p:grpSpPr>
          <a:xfrm>
            <a:off x="1619672" y="188640"/>
            <a:ext cx="5796136" cy="4347102"/>
            <a:chOff x="1691680" y="188640"/>
            <a:chExt cx="5796136" cy="4347102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680" y="188640"/>
              <a:ext cx="5796136" cy="43471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TextovéPole 6"/>
            <p:cNvSpPr txBox="1"/>
            <p:nvPr/>
          </p:nvSpPr>
          <p:spPr>
            <a:xfrm>
              <a:off x="1907704" y="3645024"/>
              <a:ext cx="51845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Kuchyňka u klubovny vč. vybavení</a:t>
              </a:r>
              <a:endParaRPr lang="cs-CZ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2630320" y="0"/>
            <a:ext cx="3813888" cy="5085184"/>
            <a:chOff x="2630320" y="0"/>
            <a:chExt cx="3813888" cy="5085184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320" y="0"/>
              <a:ext cx="3813888" cy="50851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TextovéPole 9"/>
            <p:cNvSpPr txBox="1"/>
            <p:nvPr/>
          </p:nvSpPr>
          <p:spPr>
            <a:xfrm>
              <a:off x="2843808" y="4535742"/>
              <a:ext cx="35283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Keramická pec s </a:t>
              </a:r>
              <a:r>
                <a:rPr lang="cs-CZ" sz="2400" dirty="0" err="1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přísluš</a:t>
              </a:r>
              <a:r>
                <a:rPr lang="cs-CZ" sz="2400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cs-CZ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329903" y="332656"/>
            <a:ext cx="8562577" cy="3843046"/>
            <a:chOff x="329903" y="332656"/>
            <a:chExt cx="8562577" cy="3843046"/>
          </a:xfrm>
        </p:grpSpPr>
        <p:pic>
          <p:nvPicPr>
            <p:cNvPr id="12" name="Obrázek 1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92" b="260"/>
            <a:stretch/>
          </p:blipFill>
          <p:spPr>
            <a:xfrm>
              <a:off x="329903" y="332656"/>
              <a:ext cx="8562577" cy="38430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TextovéPole 12"/>
            <p:cNvSpPr txBox="1"/>
            <p:nvPr/>
          </p:nvSpPr>
          <p:spPr>
            <a:xfrm>
              <a:off x="802754" y="3429000"/>
              <a:ext cx="7801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Hry a sportovní vybavení pro děti i dospělé</a:t>
              </a:r>
              <a:endParaRPr lang="cs-CZ" sz="28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Obdélník 1"/>
          <p:cNvSpPr/>
          <p:nvPr/>
        </p:nvSpPr>
        <p:spPr>
          <a:xfrm>
            <a:off x="1763688" y="1556792"/>
            <a:ext cx="548098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9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Část </a:t>
            </a:r>
          </a:p>
          <a:p>
            <a:pPr algn="ctr"/>
            <a:r>
              <a:rPr lang="cs-CZ" sz="9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Klubovna</a:t>
            </a:r>
            <a:endParaRPr lang="cs-CZ" sz="9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1305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5000">
        <p:split orient="vert"/>
      </p:transition>
    </mc:Choice>
    <mc:Fallback>
      <p:transition spd="slow" advTm="2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Skupina 27"/>
          <p:cNvGrpSpPr/>
          <p:nvPr/>
        </p:nvGrpSpPr>
        <p:grpSpPr>
          <a:xfrm>
            <a:off x="1259632" y="5628"/>
            <a:ext cx="6571100" cy="4928325"/>
            <a:chOff x="1259632" y="5628"/>
            <a:chExt cx="6571100" cy="4928325"/>
          </a:xfrm>
        </p:grpSpPr>
        <p:pic>
          <p:nvPicPr>
            <p:cNvPr id="26" name="Obrázek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5628"/>
              <a:ext cx="6571100" cy="49283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7" name="TextovéPole 26"/>
            <p:cNvSpPr txBox="1"/>
            <p:nvPr/>
          </p:nvSpPr>
          <p:spPr>
            <a:xfrm>
              <a:off x="1691680" y="4365104"/>
              <a:ext cx="58383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Kuchyňka </a:t>
              </a:r>
              <a:r>
                <a:rPr lang="cs-CZ" sz="28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multif</a:t>
              </a:r>
              <a:r>
                <a:rPr lang="cs-CZ" sz="2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 sálů vč. vybavení</a:t>
              </a:r>
              <a:endPara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593554" y="-27384"/>
            <a:ext cx="8226918" cy="4914546"/>
            <a:chOff x="593554" y="-27384"/>
            <a:chExt cx="8226918" cy="4914546"/>
          </a:xfrm>
        </p:grpSpPr>
        <p:grpSp>
          <p:nvGrpSpPr>
            <p:cNvPr id="20" name="Skupina 19"/>
            <p:cNvGrpSpPr/>
            <p:nvPr/>
          </p:nvGrpSpPr>
          <p:grpSpPr>
            <a:xfrm>
              <a:off x="593554" y="-27384"/>
              <a:ext cx="8226918" cy="4914546"/>
              <a:chOff x="1" y="2402886"/>
              <a:chExt cx="8226918" cy="4914546"/>
            </a:xfrm>
          </p:grpSpPr>
          <p:pic>
            <p:nvPicPr>
              <p:cNvPr id="19" name="Obrázek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" y="2402886"/>
                <a:ext cx="5940152" cy="445511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6" name="Obrázek 1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567" r="-736"/>
              <a:stretch/>
            </p:blipFill>
            <p:spPr>
              <a:xfrm>
                <a:off x="4211960" y="2625011"/>
                <a:ext cx="4014959" cy="469242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21" name="TextovéPole 20"/>
            <p:cNvSpPr txBox="1"/>
            <p:nvPr/>
          </p:nvSpPr>
          <p:spPr>
            <a:xfrm>
              <a:off x="1043608" y="3717032"/>
              <a:ext cx="763284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Multifunkční sál II.</a:t>
              </a:r>
            </a:p>
            <a:p>
              <a:r>
                <a:rPr lang="cs-CZ" sz="3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cs-CZ" sz="3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                   s barovým pultem</a:t>
              </a:r>
              <a:endParaRPr lang="cs-CZ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5" name="Skupina 24"/>
          <p:cNvGrpSpPr/>
          <p:nvPr/>
        </p:nvGrpSpPr>
        <p:grpSpPr>
          <a:xfrm>
            <a:off x="1438449" y="44624"/>
            <a:ext cx="6301903" cy="4618415"/>
            <a:chOff x="1438449" y="44624"/>
            <a:chExt cx="6301903" cy="4618415"/>
          </a:xfrm>
        </p:grpSpPr>
        <p:pic>
          <p:nvPicPr>
            <p:cNvPr id="23" name="Obrázek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449" y="44624"/>
              <a:ext cx="6157887" cy="461841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4" name="TextovéPole 23"/>
            <p:cNvSpPr txBox="1"/>
            <p:nvPr/>
          </p:nvSpPr>
          <p:spPr>
            <a:xfrm>
              <a:off x="3275856" y="3717032"/>
              <a:ext cx="4464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2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Infokoutek</a:t>
              </a:r>
              <a:r>
                <a:rPr lang="cs-CZ" sz="3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pro občany</a:t>
              </a:r>
              <a:endParaRPr lang="cs-CZ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Obdélník 1"/>
          <p:cNvSpPr/>
          <p:nvPr/>
        </p:nvSpPr>
        <p:spPr>
          <a:xfrm>
            <a:off x="-22776" y="-27384"/>
            <a:ext cx="9275296" cy="50167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8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Část </a:t>
            </a:r>
          </a:p>
          <a:p>
            <a:pPr algn="ctr"/>
            <a:r>
              <a:rPr lang="cs-CZ" sz="8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Multifunkční sály </a:t>
            </a:r>
          </a:p>
          <a:p>
            <a:pPr algn="ctr"/>
            <a:r>
              <a:rPr lang="cs-CZ" sz="8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 </a:t>
            </a:r>
            <a:r>
              <a:rPr lang="cs-CZ" sz="80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infokoutkem</a:t>
            </a:r>
            <a:r>
              <a:rPr lang="cs-CZ" sz="8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cs-CZ" sz="8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 </a:t>
            </a:r>
            <a:r>
              <a:rPr lang="cs-CZ" sz="80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technic.zázemím</a:t>
            </a:r>
            <a:endParaRPr lang="cs-CZ" sz="8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2" descr="rop-nuts-rg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" y="5229200"/>
            <a:ext cx="21717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eu-investice-do-vasi-budoucnosti-plnobarevna-rg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176727"/>
            <a:ext cx="25336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Skupina 17"/>
          <p:cNvGrpSpPr/>
          <p:nvPr/>
        </p:nvGrpSpPr>
        <p:grpSpPr>
          <a:xfrm>
            <a:off x="1043608" y="27142"/>
            <a:ext cx="6984776" cy="4698001"/>
            <a:chOff x="1043608" y="27142"/>
            <a:chExt cx="6984776" cy="4698001"/>
          </a:xfrm>
        </p:grpSpPr>
        <p:pic>
          <p:nvPicPr>
            <p:cNvPr id="15" name="Obrázek 14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75" b="25490"/>
            <a:stretch/>
          </p:blipFill>
          <p:spPr>
            <a:xfrm>
              <a:off x="1043608" y="27142"/>
              <a:ext cx="6984776" cy="4698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TextovéPole 16"/>
            <p:cNvSpPr txBox="1"/>
            <p:nvPr/>
          </p:nvSpPr>
          <p:spPr>
            <a:xfrm>
              <a:off x="1331640" y="332656"/>
              <a:ext cx="64087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Multifunkční sál I. s promítacím plátnem a dataprojektorem</a:t>
              </a:r>
              <a:endPara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755576" y="40292"/>
            <a:ext cx="8118648" cy="4660087"/>
            <a:chOff x="845840" y="40292"/>
            <a:chExt cx="8118648" cy="4660087"/>
          </a:xfrm>
        </p:grpSpPr>
        <p:grpSp>
          <p:nvGrpSpPr>
            <p:cNvPr id="33" name="Skupina 32"/>
            <p:cNvGrpSpPr/>
            <p:nvPr/>
          </p:nvGrpSpPr>
          <p:grpSpPr>
            <a:xfrm>
              <a:off x="845840" y="40292"/>
              <a:ext cx="8118648" cy="4660087"/>
              <a:chOff x="197768" y="40292"/>
              <a:chExt cx="8118648" cy="4660087"/>
            </a:xfrm>
          </p:grpSpPr>
          <p:pic>
            <p:nvPicPr>
              <p:cNvPr id="29" name="Obrázek 2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768" y="40292"/>
                <a:ext cx="5849917" cy="438743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1" name="Obrázek 3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84229" y="2243487"/>
                <a:ext cx="3275856" cy="245689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32" name="TextovéPole 31"/>
              <p:cNvSpPr txBox="1"/>
              <p:nvPr/>
            </p:nvSpPr>
            <p:spPr>
              <a:xfrm>
                <a:off x="323528" y="3471933"/>
                <a:ext cx="799288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Technické zázemí správce, </a:t>
                </a:r>
              </a:p>
              <a:p>
                <a:r>
                  <a:rPr lang="cs-CZ" sz="28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cs-CZ" sz="28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          příslušenství vč. bezbariérového WC</a:t>
                </a:r>
                <a:endParaRPr lang="cs-CZ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30" name="Obrázek 2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192" y="192021"/>
              <a:ext cx="1779662" cy="237288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607084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25000">
        <p:split orient="vert"/>
      </p:transition>
    </mc:Choice>
    <mc:Fallback>
      <p:transition spd="slow" advTm="2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2545</TotalTime>
  <Words>420</Words>
  <Application>Microsoft Office PowerPoint</Application>
  <PresentationFormat>Předvádění na obrazovce (4:3)</PresentationFormat>
  <Paragraphs>143</Paragraphs>
  <Slides>51</Slides>
  <Notes>1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2" baseType="lpstr">
      <vt:lpstr>Aerodynamika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… píše se rok …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Lada Horáková</dc:creator>
  <cp:lastModifiedBy>Lada Horáková</cp:lastModifiedBy>
  <cp:revision>113</cp:revision>
  <dcterms:created xsi:type="dcterms:W3CDTF">2010-09-13T13:54:55Z</dcterms:created>
  <dcterms:modified xsi:type="dcterms:W3CDTF">2010-09-22T19:54:47Z</dcterms:modified>
</cp:coreProperties>
</file>